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A1E1-31FC-915D-C3E1-0A7DC6F8A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C5F3E-913B-D773-B0D4-603009DEB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4BE76-1BAD-69CB-0C30-343A650C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E7331-0DCA-FF95-4EB6-0B8E5046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8DECE-3E30-742E-56B5-14D05FFA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5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BEB1-C76F-3444-150C-B1BF5F27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70585-D88D-3CFE-A726-02A4A80CB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13DA8-C01C-E383-E30E-E9BE222C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F833A-22E2-F540-30CD-F9A30AA1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9C66D-159E-C62F-4917-363A5237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2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8FA00-D894-B462-6FD2-0E69CD61B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C3858-D5BE-F18A-50EC-87BE6BA5B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FD76-A5E4-AABE-BCAA-14CC329A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EDDC5-56F0-D772-146E-9706222B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A5896-F4A5-F2CE-D26B-277DAD98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9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7BB3-34BA-7EC5-66B8-17CC47EA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270B-9B34-486B-A008-7998EB41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C0386-7588-3467-F0AD-8E846BA6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1BEE4-5723-BBC4-D390-95E96E17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46812-E9FF-31FA-1B1A-F3B5A965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4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167E-0CE1-7E61-7C30-2AF98A103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3527C-051F-EA98-B0A2-BCCACA2CB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6CA07-F129-9BE4-33DA-3B8DD3C4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D83FA-E8A9-23DA-8DC4-B97A2445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C768-B8D1-B56A-B4E0-8E3365A6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0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FAE8-8EA8-613B-C1AD-8593AC7E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2FA85-CFE9-A165-31FC-C46C45F18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78147-3AF2-15BE-3D55-3789EF63A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F50A-F90A-6D38-2EC5-22735294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5DEA-E3C8-27F7-611A-D1A5AAD7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7131F-C531-E0BA-2CC8-201C01306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B488-22BB-F76C-911B-57C60DA3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4B35E-1A42-4BBD-E5A2-E03FA30DB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84FD7-C1C5-3E5E-A700-7D9D1FA9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97C39-133C-AFC8-C5AA-DC89BFB2C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13E0A-E587-A69B-26D0-F0D9DA25D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E884-7C27-F05D-321A-5E41ABA6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91AE07-DA5C-A2D4-16E0-76D22B38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3AD1B-5CFF-EC3D-0EF1-D81EC092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3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867C-EE22-5648-43F8-82EA8D25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42DE5-D7D8-9D55-16D2-132C3601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F7B68-DBF3-793F-66FF-85CE18BC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480C6-2616-E5EE-D716-EADC2C01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5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4E6E4-F7F5-398F-7A81-2E844AAB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B616-49B2-E4B3-7286-A5652997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EEBA-D64B-BBDD-D7A0-F8B689A9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0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1189-9502-AECB-680F-7E1015F0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8D7F-456D-9F60-765B-7751DF02C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30583-8454-D23A-7BAC-616A268B6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AEFEB-C604-FBAD-A151-4AFD3169D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43BB2-409C-C171-BD98-296533B9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3CB40-7D27-82AE-22B5-E9926A25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4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04EF8-2255-C1EA-62F1-3CF43F35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58175B-4BDC-21D2-83B2-1DD3067B4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90EE4-B8F4-D5AC-2804-D3249D9F4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E076A-2666-347D-6069-5BAD3412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269BC-32CF-5997-369D-045BC2A3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B1621-F305-2DFC-0027-9618AD90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2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13304-3500-8413-4AC2-4DDC8CF7D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ABBB-E9AA-5C63-4EF9-96C5E2BD6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A7322-3F97-F8A9-0D67-1D505D818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D7B0-8CCC-8546-8832-70DC831EA9D9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ED20-B12D-DC02-0FAE-79E06F264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2FBB-676F-2F86-0F78-B4709C8BE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9E3C-3B2C-1E49-8677-580A7D68B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8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2E3F3-AB3E-7896-25E4-F7FBF0270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 rtl="0">
              <a:spcBef>
                <a:spcPts val="2000"/>
              </a:spcBef>
              <a:spcAft>
                <a:spcPts val="600"/>
              </a:spcAft>
            </a:pPr>
            <a:r>
              <a:rPr lang="en-US" sz="3400" b="1" i="0" u="none" strike="noStrike">
                <a:effectLst/>
                <a:latin typeface="Arial" panose="020B0604020202020204" pitchFamily="34" charset="0"/>
              </a:rPr>
              <a:t>Predicting domoic acid depuration timelines in the US West Coast Dungeness crab fishery</a:t>
            </a:r>
            <a:endParaRPr lang="en-US" sz="3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92C1C-279E-84FF-B74E-E8BA76320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Christopher Free, Stephanie Moore, Dan Holland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next to a large pile of fish&#10;&#10;Description automatically generated with low confidence">
            <a:extLst>
              <a:ext uri="{FF2B5EF4-FFF2-40B4-BE49-F238E27FC236}">
                <a16:creationId xmlns:a16="http://schemas.microsoft.com/office/drawing/2014/main" id="{3887F1FE-3AB2-BB6D-1A7D-477E02FB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4" r="204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069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A93F-47B8-22EA-7436-2EDA5EB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2DEA6-7A7C-9A0C-405D-F223A7EF144D}"/>
              </a:ext>
            </a:extLst>
          </p:cNvPr>
          <p:cNvSpPr txBox="1"/>
          <p:nvPr/>
        </p:nvSpPr>
        <p:spPr>
          <a:xfrm>
            <a:off x="1114097" y="1779373"/>
            <a:ext cx="10678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More advanced modelling framework</a:t>
            </a:r>
          </a:p>
          <a:p>
            <a:pPr marL="342900" indent="-342900">
              <a:buAutoNum type="arabicPeriod"/>
            </a:pPr>
            <a:r>
              <a:rPr lang="en-US" sz="2800" dirty="0"/>
              <a:t>Incorporation of environmental covariates (i.e., bottom temperature)</a:t>
            </a:r>
          </a:p>
          <a:p>
            <a:pPr marL="342900" indent="-342900">
              <a:buAutoNum type="arabicPeriod"/>
            </a:pPr>
            <a:r>
              <a:rPr lang="en-US" sz="2800" dirty="0"/>
              <a:t>Development of online forecast tools</a:t>
            </a:r>
          </a:p>
        </p:txBody>
      </p:sp>
    </p:spTree>
    <p:extLst>
      <p:ext uri="{BB962C8B-B14F-4D97-AF65-F5344CB8AC3E}">
        <p14:creationId xmlns:p14="http://schemas.microsoft.com/office/powerpoint/2010/main" val="378504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7F1A-EDE5-36FA-AC2C-FF247E8C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Depuration rate and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1C8A-1B74-7A42-9511-74E9D642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“The depuration rate is the rate at which an organism loses toxicity”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68F9B2F-A54E-85B1-E76C-833FAA17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" y="2647313"/>
            <a:ext cx="5338119" cy="4151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54187-95D5-F516-2F17-A5ACF2C3A9CF}"/>
              </a:ext>
            </a:extLst>
          </p:cNvPr>
          <p:cNvSpPr txBox="1"/>
          <p:nvPr/>
        </p:nvSpPr>
        <p:spPr>
          <a:xfrm>
            <a:off x="838200" y="2169819"/>
            <a:ext cx="389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Lab studies (Lund et al. 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20F11-1F14-4607-8F93-23F20EE6EDEC}"/>
              </a:ext>
            </a:extLst>
          </p:cNvPr>
          <p:cNvSpPr txBox="1"/>
          <p:nvPr/>
        </p:nvSpPr>
        <p:spPr>
          <a:xfrm>
            <a:off x="6498020" y="2169818"/>
            <a:ext cx="3905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situ studies (present work)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99FD399-4DFE-BBD5-812E-3F8148CE2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62" y="2720403"/>
            <a:ext cx="3566977" cy="3682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BB5882-EE37-0C11-73C3-EA57C4D959D4}"/>
              </a:ext>
            </a:extLst>
          </p:cNvPr>
          <p:cNvSpPr txBox="1"/>
          <p:nvPr/>
        </p:nvSpPr>
        <p:spPr>
          <a:xfrm>
            <a:off x="8837696" y="6402692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B5F2F-D43E-57F6-CC02-02BDD160EE86}"/>
              </a:ext>
            </a:extLst>
          </p:cNvPr>
          <p:cNvSpPr txBox="1"/>
          <p:nvPr/>
        </p:nvSpPr>
        <p:spPr>
          <a:xfrm rot="16200000">
            <a:off x="5633456" y="4064096"/>
            <a:ext cx="237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domoic acid </a:t>
            </a:r>
          </a:p>
          <a:p>
            <a:r>
              <a:rPr lang="en-US" dirty="0"/>
              <a:t>concentration (ppm)</a:t>
            </a:r>
          </a:p>
        </p:txBody>
      </p:sp>
    </p:spTree>
    <p:extLst>
      <p:ext uri="{BB962C8B-B14F-4D97-AF65-F5344CB8AC3E}">
        <p14:creationId xmlns:p14="http://schemas.microsoft.com/office/powerpoint/2010/main" val="313873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7F1A-EDE5-36FA-AC2C-FF247E8C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predicting depuration timelines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C11DDB-FEE8-50CC-BCAA-555326E7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8B10D-71D1-BE43-D8CE-9AE91E470D84}"/>
              </a:ext>
            </a:extLst>
          </p:cNvPr>
          <p:cNvSpPr txBox="1"/>
          <p:nvPr/>
        </p:nvSpPr>
        <p:spPr>
          <a:xfrm>
            <a:off x="483476" y="1902372"/>
            <a:ext cx="11151475" cy="368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500"/>
              </a:spcAft>
              <a:buFont typeface="+mj-lt"/>
              <a:buAutoNum type="arabicPeriod"/>
            </a:pPr>
            <a:r>
              <a:rPr lang="en-US" sz="2800" b="1" dirty="0"/>
              <a:t>Enables adaptive monitoring: </a:t>
            </a:r>
            <a:r>
              <a:rPr lang="en-US" sz="2800" dirty="0"/>
              <a:t>slow monitoring in places with long timelines and accelerate monitoring in places with short timelines</a:t>
            </a:r>
          </a:p>
          <a:p>
            <a:pPr marL="342900" indent="-342900">
              <a:spcAft>
                <a:spcPts val="1500"/>
              </a:spcAft>
              <a:buFont typeface="+mj-lt"/>
              <a:buAutoNum type="arabicPeriod"/>
            </a:pPr>
            <a:r>
              <a:rPr lang="en-US" sz="2800" b="1" dirty="0"/>
              <a:t>Informs management choices: </a:t>
            </a:r>
            <a:r>
              <a:rPr lang="en-US" sz="2800" dirty="0"/>
              <a:t>season delays when timelines are short or evisceration orders when timelines are long</a:t>
            </a:r>
          </a:p>
          <a:p>
            <a:pPr marL="342900" indent="-342900">
              <a:spcAft>
                <a:spcPts val="1500"/>
              </a:spcAft>
              <a:buFont typeface="+mj-lt"/>
              <a:buAutoNum type="arabicPeriod"/>
            </a:pPr>
            <a:r>
              <a:rPr lang="en-US" sz="2800" b="1" dirty="0"/>
              <a:t>Empowers adaptive business decisions: </a:t>
            </a:r>
            <a:r>
              <a:rPr lang="en-US" sz="2800" dirty="0"/>
              <a:t>allows fishers and processors to make decisions based on expected opening date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486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61DC078-AB0A-E6C0-AFA9-1E141BE5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7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AFA25A09-D7E2-290D-30ED-D2E7FA6A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59436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08D8CAA-9EB4-743C-E3B7-D4E7F0E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Event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60068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6CB338-82F1-BCF5-3AB2-AE6AC1B78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" t="43604" r="35828" b="2213"/>
          <a:stretch/>
        </p:blipFill>
        <p:spPr>
          <a:xfrm>
            <a:off x="6388442" y="338209"/>
            <a:ext cx="5803557" cy="5939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174A42-809F-AE16-20D1-DEF1A1D144AE}"/>
              </a:ext>
            </a:extLst>
          </p:cNvPr>
          <p:cNvSpPr txBox="1"/>
          <p:nvPr/>
        </p:nvSpPr>
        <p:spPr>
          <a:xfrm>
            <a:off x="8835081" y="6335125"/>
            <a:ext cx="13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8348F-7A1E-83DE-946B-2F3EADEE1FB7}"/>
              </a:ext>
            </a:extLst>
          </p:cNvPr>
          <p:cNvSpPr txBox="1"/>
          <p:nvPr/>
        </p:nvSpPr>
        <p:spPr>
          <a:xfrm rot="16200000">
            <a:off x="4226674" y="3244334"/>
            <a:ext cx="373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domoic acid contamination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1F360D-36B1-2F0B-087B-B44D3AB2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Depuration rates</a:t>
            </a:r>
          </a:p>
        </p:txBody>
      </p:sp>
    </p:spTree>
    <p:extLst>
      <p:ext uri="{BB962C8B-B14F-4D97-AF65-F5344CB8AC3E}">
        <p14:creationId xmlns:p14="http://schemas.microsoft.com/office/powerpoint/2010/main" val="177771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87F1A-EDE5-36FA-AC2C-FF247E8C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Depuration rates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1E61DB6-4124-D9CC-9F9A-F39205C1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0" y="1556000"/>
            <a:ext cx="9341709" cy="503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27A80-5D3C-A391-04EA-B4863F3B2A14}"/>
              </a:ext>
            </a:extLst>
          </p:cNvPr>
          <p:cNvSpPr txBox="1"/>
          <p:nvPr/>
        </p:nvSpPr>
        <p:spPr>
          <a:xfrm>
            <a:off x="6002437" y="54280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Lund et al. (1997):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11.2% daily, 6.2 day half-life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6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A93F-47B8-22EA-7436-2EDA5EB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Depuration timelines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8E088-6DE4-87E1-5C0E-79EAB4F4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11" y="1661383"/>
            <a:ext cx="6040483" cy="483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6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A93F-47B8-22EA-7436-2EDA5EB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br>
              <a:rPr lang="en-US" dirty="0"/>
            </a:br>
            <a:r>
              <a:rPr lang="en-US" dirty="0"/>
              <a:t>forecast tool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119718-08CA-165C-5363-7D6BD2101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0"/>
            <a:ext cx="7069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9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178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Predicting domoic acid depuration timelines in the US West Coast Dungeness crab fishery</vt:lpstr>
      <vt:lpstr>Depuration rate and timelines</vt:lpstr>
      <vt:lpstr>Value of predicting depuration timelines </vt:lpstr>
      <vt:lpstr>PowerPoint Presentation</vt:lpstr>
      <vt:lpstr>Event classification</vt:lpstr>
      <vt:lpstr>Depuration rates</vt:lpstr>
      <vt:lpstr>Depuration rates</vt:lpstr>
      <vt:lpstr>Depuration timelines</vt:lpstr>
      <vt:lpstr>Online  forecast tool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domoic acid depuration timelines in the US West Coast Dungeness crab fishery</dc:title>
  <dc:creator>Chris Free</dc:creator>
  <cp:lastModifiedBy>Chris Free</cp:lastModifiedBy>
  <cp:revision>2</cp:revision>
  <dcterms:created xsi:type="dcterms:W3CDTF">2023-04-06T14:56:35Z</dcterms:created>
  <dcterms:modified xsi:type="dcterms:W3CDTF">2023-04-06T15:22:49Z</dcterms:modified>
</cp:coreProperties>
</file>